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39"/>
  </p:notesMasterIdLst>
  <p:handoutMasterIdLst>
    <p:handoutMasterId r:id="rId40"/>
  </p:handoutMasterIdLst>
  <p:sldIdLst>
    <p:sldId id="256" r:id="rId4"/>
    <p:sldId id="263" r:id="rId5"/>
    <p:sldId id="656" r:id="rId6"/>
    <p:sldId id="626" r:id="rId7"/>
    <p:sldId id="624" r:id="rId8"/>
    <p:sldId id="620" r:id="rId9"/>
    <p:sldId id="641" r:id="rId10"/>
    <p:sldId id="622" r:id="rId11"/>
    <p:sldId id="630" r:id="rId12"/>
    <p:sldId id="646" r:id="rId13"/>
    <p:sldId id="631" r:id="rId14"/>
    <p:sldId id="629" r:id="rId15"/>
    <p:sldId id="632" r:id="rId16"/>
    <p:sldId id="633" r:id="rId17"/>
    <p:sldId id="634" r:id="rId18"/>
    <p:sldId id="635" r:id="rId19"/>
    <p:sldId id="636" r:id="rId20"/>
    <p:sldId id="627" r:id="rId21"/>
    <p:sldId id="621" r:id="rId22"/>
    <p:sldId id="643" r:id="rId23"/>
    <p:sldId id="647" r:id="rId24"/>
    <p:sldId id="648" r:id="rId25"/>
    <p:sldId id="649" r:id="rId26"/>
    <p:sldId id="650" r:id="rId27"/>
    <p:sldId id="651" r:id="rId28"/>
    <p:sldId id="652" r:id="rId29"/>
    <p:sldId id="653" r:id="rId30"/>
    <p:sldId id="654" r:id="rId31"/>
    <p:sldId id="655" r:id="rId32"/>
    <p:sldId id="639" r:id="rId33"/>
    <p:sldId id="642" r:id="rId34"/>
    <p:sldId id="644" r:id="rId35"/>
    <p:sldId id="637" r:id="rId36"/>
    <p:sldId id="640" r:id="rId37"/>
    <p:sldId id="259"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2"/>
    <p:restoredTop sz="75607"/>
  </p:normalViewPr>
  <p:slideViewPr>
    <p:cSldViewPr snapToGrid="0" snapToObjects="1">
      <p:cViewPr varScale="1">
        <p:scale>
          <a:sx n="107" d="100"/>
          <a:sy n="107" d="100"/>
        </p:scale>
        <p:origin x="1152" y="176"/>
      </p:cViewPr>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13</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an HSM? An HSM is a Hardware Security Module, a general-purpose computing environment that withstands both physical and logical attacks and has special hardware to perform cryptographic operations and protect keys. The HSM is accessed from a host computer system using a carefully-designed set of API functions. The API functions may be generic, or they may be designed to meet the special requirements of particular industries such as banking and finance.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must run the programs that it is supposed to run, with confidence that those programs have not been modified. You must be able to (remotely) distinguish between the real device and application, and a clever impersonator.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HSM must remain secure even if adversaries carry out destructive analysis of one or more devices. Many servers operate in distributed environments where it is difficult or impossible to provide complete physical security for sensitive processing. In some applications, the motivated adversary is the end user. You need a device that you can trust even though you cannot control its environment.</a:t>
            </a:r>
          </a:p>
          <a:p>
            <a:endParaRPr lang="en-US" dirty="0"/>
          </a:p>
          <a:p>
            <a:endParaRPr lang="en-US" dirty="0"/>
          </a:p>
          <a:p>
            <a:r>
              <a:rPr lang="en-US" dirty="0"/>
              <a:t>Hardware Security Module</a:t>
            </a:r>
          </a:p>
          <a:p>
            <a:endParaRPr lang="en-US" dirty="0"/>
          </a:p>
          <a:p>
            <a:r>
              <a:rPr lang="en-US" dirty="0"/>
              <a:t>BM cryptographic coprocessor family of </a:t>
            </a:r>
            <a:r>
              <a:rPr lang="en-US" dirty="0" err="1"/>
              <a:t>PCle</a:t>
            </a:r>
            <a:r>
              <a:rPr lang="en-US" dirty="0"/>
              <a:t> cards with a multi-chip embedded module is the IBM </a:t>
            </a:r>
            <a:r>
              <a:rPr lang="en-US" dirty="0" err="1"/>
              <a:t>PCle</a:t>
            </a:r>
            <a:r>
              <a:rPr lang="en-US" dirty="0"/>
              <a:t> Cryptographic Coprocessor Version 3 (PCleCC3). Its predecessors are the </a:t>
            </a:r>
            <a:r>
              <a:rPr lang="en-US" dirty="0" err="1"/>
              <a:t>PCle</a:t>
            </a:r>
            <a:r>
              <a:rPr lang="en-US" dirty="0"/>
              <a:t> Cryptographic Coprocessor Version 2 (PCleCC2) and IBM </a:t>
            </a:r>
            <a:r>
              <a:rPr lang="en-US" dirty="0" err="1"/>
              <a:t>PCle</a:t>
            </a:r>
            <a:r>
              <a:rPr lang="en-US" dirty="0"/>
              <a:t> Cryptographic Coprocessor Version 1 (</a:t>
            </a:r>
            <a:r>
              <a:rPr lang="en-US" dirty="0" err="1"/>
              <a:t>PCleCC</a:t>
            </a:r>
            <a:r>
              <a:rPr lang="en-US" dirty="0"/>
              <a:t>).</a:t>
            </a:r>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796882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Wor</a:t>
            </a:r>
            <a:r>
              <a:rPr lang="en-US" sz="1200" kern="1200" dirty="0">
                <a:solidFill>
                  <a:schemeClr val="tx1"/>
                </a:solidFill>
                <a:effectLst/>
                <a:latin typeface="+mn-lt"/>
                <a:ea typeface="+mn-ea"/>
                <a:cs typeface="+mn-cs"/>
              </a:rPr>
              <a:t>􏰂loads are also isolated on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using the firm- ware virtualization of logical partitions (LPARs). These ensure near air-gap separation between workloads and have enabled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to be certified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on logical partitions is the IBM Secure Service Container technology, which takes workload isolation to the next level by providing a secure computing environment for container-based applications.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Isolated tenant net􏰎 works leverage Calico (a network policy service for Kubernetes clusters) to improve performance and network isolation inside clusters. </a:t>
            </a:r>
            <a:endParaRPr lang="en-US" dirty="0"/>
          </a:p>
          <a:p>
            <a:endParaRPr lang="en-US" dirty="0"/>
          </a:p>
          <a:p>
            <a:endParaRPr lang="en-US" dirty="0"/>
          </a:p>
          <a:p>
            <a:r>
              <a:rPr lang="en-US" dirty="0" err="1"/>
              <a:t>Sysdig</a:t>
            </a:r>
            <a:r>
              <a:rPr lang="en-US" dirty="0"/>
              <a:t>  Get operational visibility into Kubernetes-based applications, services and platforms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these hardware solutions available to the blockchain software, the Go language used to implement the blockchain Hyperledger Fabric has been ported and optimized for use on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2140835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diagram illustrates the ledger contents of a peer authorized to have private data and one which is not.</a:t>
            </a:r>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787380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and notes at https://</a:t>
            </a:r>
            <a:r>
              <a:rPr lang="en-US" dirty="0" err="1"/>
              <a:t>bit.ly</a:t>
            </a:r>
            <a:r>
              <a:rPr lang="en-US" dirty="0"/>
              <a:t>/2xf0PvK</a:t>
            </a:r>
          </a:p>
        </p:txBody>
      </p:sp>
      <p:sp>
        <p:nvSpPr>
          <p:cNvPr id="4" name="Slide Number Placeholder 3"/>
          <p:cNvSpPr>
            <a:spLocks noGrp="1"/>
          </p:cNvSpPr>
          <p:nvPr>
            <p:ph type="sldNum" sz="quarter" idx="5"/>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2273238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30</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Each and every peer in the network is assigned a digital certificate by an administrator from its owning organization</a:t>
            </a:r>
            <a:r>
              <a:rPr lang="en-US" dirty="0"/>
              <a:t>.	</a:t>
            </a:r>
          </a:p>
          <a:p>
            <a:endParaRPr lang="en-US" dirty="0"/>
          </a:p>
          <a:p>
            <a:r>
              <a:rPr lang="en-US" dirty="0"/>
              <a:t>Whenever a peer connects using a channel to a blockchain network, </a:t>
            </a:r>
            <a:r>
              <a:rPr lang="en-US" i="1" dirty="0"/>
              <a:t>a policy in the channel configuration uses the peer’s identity to determine its rights.</a:t>
            </a:r>
            <a:r>
              <a:rPr lang="en-US" dirty="0"/>
              <a:t> The mapping of identity to organization is provided by a component called a </a:t>
            </a:r>
            <a:r>
              <a:rPr lang="en-US" i="1" dirty="0"/>
              <a:t>Membership Service Provider</a:t>
            </a:r>
            <a:r>
              <a:rPr lang="en-US" dirty="0"/>
              <a:t> (MSP) — it determines how a peer gets assigned to a specific role in a particular organization and accordingly gains appropriate access to blockchain </a:t>
            </a:r>
            <a:r>
              <a:rPr lang="en-US" dirty="0" err="1"/>
              <a:t>resourceMSP</a:t>
            </a:r>
            <a:r>
              <a:rPr lang="en-US" dirty="0"/>
              <a:t> as providing linkage between an individual identity and a particular organizational role in a blockchain network.</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148615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6</a:t>
            </a:fld>
            <a:endParaRPr lang="en-US" dirty="0"/>
          </a:p>
        </p:txBody>
      </p:sp>
    </p:spTree>
    <p:extLst>
      <p:ext uri="{BB962C8B-B14F-4D97-AF65-F5344CB8AC3E}">
        <p14:creationId xmlns:p14="http://schemas.microsoft.com/office/powerpoint/2010/main" val="197244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end results of the audit showed only a couple medium grade security issues that have since been mitigated. One issue was a general lack of comments in the code that documented the expected behavior of the code. This is an important detail because programmers can look at the code and figure out what it does, but bugs lurk in the difference between what the original programmer intended and what the code actually does. Having thorough comments in the code helps reduce the risk of a security regression occurring during future software maintenance work.  </a:t>
            </a:r>
          </a:p>
          <a:p>
            <a:endParaRPr lang="en-US" b="0" dirty="0">
              <a:effectLst/>
            </a:endParaRPr>
          </a:p>
          <a:p>
            <a:r>
              <a:rPr lang="en-US" b="0" dirty="0">
                <a:effectLst/>
              </a:rPr>
              <a:t>The other issue was focused on the general security of the Docker container used to execute chain code. The principle of least authority dictates that the Docker container should be restricted and isolated as much as possible.</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a:p>
        </p:txBody>
      </p:sp>
    </p:spTree>
    <p:extLst>
      <p:ext uri="{BB962C8B-B14F-4D97-AF65-F5344CB8AC3E}">
        <p14:creationId xmlns:p14="http://schemas.microsoft.com/office/powerpoint/2010/main" val="264662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8</a:t>
            </a:fld>
            <a:endParaRPr lang="en-US" dirty="0"/>
          </a:p>
        </p:txBody>
      </p:sp>
    </p:spTree>
    <p:extLst>
      <p:ext uri="{BB962C8B-B14F-4D97-AF65-F5344CB8AC3E}">
        <p14:creationId xmlns:p14="http://schemas.microsoft.com/office/powerpoint/2010/main" val="2544939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a:p>
        </p:txBody>
      </p:sp>
    </p:spTree>
    <p:extLst>
      <p:ext uri="{BB962C8B-B14F-4D97-AF65-F5344CB8AC3E}">
        <p14:creationId xmlns:p14="http://schemas.microsoft.com/office/powerpoint/2010/main" val="387281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10</a:t>
            </a:fld>
            <a:endParaRPr lang="en-US"/>
          </a:p>
        </p:txBody>
      </p:sp>
    </p:spTree>
    <p:extLst>
      <p:ext uri="{BB962C8B-B14F-4D97-AF65-F5344CB8AC3E}">
        <p14:creationId xmlns:p14="http://schemas.microsoft.com/office/powerpoint/2010/main" val="483813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47.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Grant-Steinfeld/hlf-private-data"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10.png"/><Relationship Id="rId4" Type="http://schemas.openxmlformats.org/officeDocument/2006/relationships/hyperlink" Target="https://bit.ly/2xf0Pv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hyperlink" Target="https://ibm.biz/BdzzcG" TargetMode="External"/><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ibm.com/patterns/storing-private-data-off-chain-using-blockchain-think-healthcare-use-case"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hyperledger.org/blog/2018/02/07/hyperledger-fabric-1-0-release-process" TargetMode="External"/><Relationship Id="rId5" Type="http://schemas.openxmlformats.org/officeDocument/2006/relationships/hyperlink" Target="https://wiki.hyperledger.org/display/fabric/Audits" TargetMode="External"/><Relationship Id="rId4" Type="http://schemas.openxmlformats.org/officeDocument/2006/relationships/hyperlink" Target="https://www.ibm.com/cloud/sysdi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3139239"/>
            <a:ext cx="9131030" cy="2815037"/>
          </a:xfrm>
        </p:spPr>
        <p:txBody>
          <a:bodyPr/>
          <a:lstStyle/>
          <a:p>
            <a:endParaRPr lang="en-US" sz="1800" b="1" dirty="0"/>
          </a:p>
          <a:p>
            <a:r>
              <a:rPr lang="en-US" sz="1800" b="1" dirty="0"/>
              <a:t>Grant Steinfeld</a:t>
            </a:r>
            <a:r>
              <a:rPr lang="en-US" sz="1800" b="1" baseline="30000" dirty="0"/>
              <a:t>1</a:t>
            </a:r>
            <a:r>
              <a:rPr lang="en-US" sz="1800" b="1" dirty="0"/>
              <a:t>, Matthew Cousens</a:t>
            </a:r>
            <a:r>
              <a:rPr lang="en-US" sz="1800" b="1" baseline="30000" dirty="0"/>
              <a:t>2</a:t>
            </a:r>
            <a:r>
              <a:rPr lang="en-US" sz="1800" b="1" dirty="0"/>
              <a:t> </a:t>
            </a:r>
          </a:p>
          <a:p>
            <a:pPr>
              <a:lnSpc>
                <a:spcPct val="150000"/>
              </a:lnSpc>
            </a:pPr>
            <a:r>
              <a:rPr lang="en-US" sz="1800" baseline="30000" dirty="0"/>
              <a:t>1 </a:t>
            </a:r>
            <a:r>
              <a:rPr lang="en-US" sz="1800" dirty="0"/>
              <a:t>Developer Advocate – Blockchain and Java, IBM</a:t>
            </a:r>
            <a:br>
              <a:rPr lang="en-US" sz="1800" dirty="0"/>
            </a:br>
            <a:r>
              <a:rPr lang="en-US" sz="1800" dirty="0"/>
              <a:t>@</a:t>
            </a:r>
            <a:r>
              <a:rPr lang="en-US" sz="1800" dirty="0" err="1"/>
              <a:t>gsteinfeld</a:t>
            </a:r>
            <a:br>
              <a:rPr lang="en-US" sz="1800" dirty="0"/>
            </a:br>
            <a:r>
              <a:rPr lang="en-US" sz="1800" baseline="30000" dirty="0"/>
              <a:t>2 </a:t>
            </a:r>
            <a:r>
              <a:rPr lang="en-US" sz="1800" dirty="0"/>
              <a:t>Developer Advocate – Z &amp; </a:t>
            </a:r>
            <a:r>
              <a:rPr lang="en-US" sz="1800" dirty="0" err="1"/>
              <a:t>LinuxONE</a:t>
            </a:r>
            <a:r>
              <a:rPr lang="en-US" sz="1800" dirty="0"/>
              <a:t>,  IBM </a:t>
            </a:r>
            <a:br>
              <a:rPr lang="en-US" sz="1800" dirty="0"/>
            </a:br>
            <a:r>
              <a:rPr lang="en-US" sz="1800" dirty="0"/>
              <a:t>@</a:t>
            </a:r>
            <a:r>
              <a:rPr lang="en-US" sz="1800" dirty="0" err="1"/>
              <a:t>CousensMatthew</a:t>
            </a:r>
            <a:endParaRPr lang="en-US" sz="1800" dirty="0"/>
          </a:p>
          <a:p>
            <a:pPr>
              <a:spcBef>
                <a:spcPts val="0"/>
              </a:spcBef>
            </a:pPr>
            <a:endParaRPr lang="en-US" dirty="0"/>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1492624"/>
            <a:ext cx="11873753" cy="5230905"/>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1" y="2431353"/>
            <a:ext cx="1823554" cy="707886"/>
          </a:xfrm>
          <a:prstGeom prst="rect">
            <a:avLst/>
          </a:prstGeom>
          <a:noFill/>
        </p:spPr>
        <p:txBody>
          <a:bodyPr wrap="square" rtlCol="0">
            <a:spAutoFit/>
          </a:bodyPr>
          <a:lstStyle/>
          <a:p>
            <a:r>
              <a:rPr lang="en-US" sz="4000" dirty="0">
                <a:solidFill>
                  <a:schemeClr val="accent1"/>
                </a:solidFill>
              </a:rPr>
              <a:t>Talk</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4"/>
          <a:stretch>
            <a:fillRect/>
          </a:stretch>
        </p:blipFill>
        <p:spPr>
          <a:xfrm>
            <a:off x="9066222" y="4624997"/>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5"/>
          <a:stretch>
            <a:fillRect/>
          </a:stretch>
        </p:blipFill>
        <p:spPr>
          <a:xfrm>
            <a:off x="6084794" y="4362323"/>
            <a:ext cx="2833510" cy="1644624"/>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3048000" y="2296014"/>
            <a:ext cx="4820195" cy="2265971"/>
          </a:xfrm>
          <a:prstGeom prst="roundRect">
            <a:avLst/>
          </a:prstGeom>
          <a:solidFill>
            <a:schemeClr val="accent1"/>
          </a:solidFill>
        </p:spPr>
        <p:txBody>
          <a:bodyPr wrap="square" lIns="0" tIns="0" rIns="0" bIns="0" rtlCol="0" anchor="ctr">
            <a:noAutofit/>
          </a:bodyPr>
          <a:lstStyle/>
          <a:p>
            <a:r>
              <a:rPr lang="en-US" sz="2000" dirty="0"/>
              <a:t>Peer pull requests review [ good ]</a:t>
            </a:r>
          </a:p>
          <a:p>
            <a:endParaRPr lang="en-US" sz="2000" dirty="0"/>
          </a:p>
          <a:p>
            <a:r>
              <a:rPr lang="en-US" sz="2000" dirty="0"/>
              <a:t>Continuous Integration [ bad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433406" cy="369332"/>
          </a:xfrm>
          <a:prstGeom prst="rect">
            <a:avLst/>
          </a:prstGeom>
          <a:noFill/>
        </p:spPr>
        <p:txBody>
          <a:bodyPr wrap="none" rtlCol="0">
            <a:spAutoFit/>
          </a:bodyPr>
          <a:lstStyle/>
          <a:p>
            <a:r>
              <a:rPr lang="en-US" dirty="0"/>
              <a:t>HARDWARE</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a:off x="927463" y="5143194"/>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r>
              <a:rPr lang="en-US" dirty="0"/>
              <a:t>Integrates</a:t>
            </a:r>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endParaRPr lang="en-US" dirty="0"/>
          </a:p>
          <a:p>
            <a:r>
              <a:rPr lang="en-US" dirty="0"/>
              <a:t>Code in Swift Java JavaScript</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br>
              <a:rPr lang="en-US" dirty="0"/>
            </a:br>
            <a:endParaRPr lang="en-US" dirty="0"/>
          </a:p>
          <a:p>
            <a:pPr marL="342900" indent="-342900">
              <a:buFont typeface="Arial" panose="020B0604020202020204" pitchFamily="34" charset="0"/>
              <a:buChar char="•"/>
            </a:pPr>
            <a:r>
              <a:rPr lang="en-US" dirty="0"/>
              <a:t>Dedicated I/O processors</a:t>
            </a:r>
          </a:p>
          <a:p>
            <a:pPr marL="342900" indent="-342900">
              <a:buFont typeface="Arial" panose="020B0604020202020204" pitchFamily="34" charset="0"/>
              <a:buChar char="•"/>
            </a:pPr>
            <a:r>
              <a:rPr lang="en-US" dirty="0"/>
              <a:t>Crypto processors built right into microprocessor cores</a:t>
            </a:r>
          </a:p>
          <a:p>
            <a:pPr marL="342900" indent="-342900">
              <a:buFont typeface="Arial" panose="020B0604020202020204" pitchFamily="34" charset="0"/>
              <a:buChar char="•"/>
            </a:pPr>
            <a:r>
              <a:rPr lang="en-US" dirty="0"/>
              <a:t>Additional dedicated crypto processors via add-on accelerators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“all the way”</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Not at software level!</a:t>
            </a:r>
          </a:p>
        </p:txBody>
      </p:sp>
    </p:spTree>
    <p:extLst>
      <p:ext uri="{BB962C8B-B14F-4D97-AF65-F5344CB8AC3E}">
        <p14:creationId xmlns:p14="http://schemas.microsoft.com/office/powerpoint/2010/main" val="428338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55EA949-7549-6042-8B91-BA653DE629A4}"/>
              </a:ext>
            </a:extLst>
          </p:cNvPr>
          <p:cNvPicPr>
            <a:picLocks noGrp="1" noChangeAspect="1"/>
          </p:cNvPicPr>
          <p:nvPr>
            <p:ph sz="quarter" idx="17"/>
          </p:nvPr>
        </p:nvPicPr>
        <p:blipFill>
          <a:blip r:embed="rId3"/>
          <a:stretch>
            <a:fillRect/>
          </a:stretch>
        </p:blipFill>
        <p:spPr>
          <a:xfrm>
            <a:off x="5272782" y="1463041"/>
            <a:ext cx="5123141" cy="4106486"/>
          </a:xfrm>
        </p:spPr>
      </p:pic>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Key Management</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b="1" dirty="0" err="1"/>
              <a:t>CryptoCards</a:t>
            </a:r>
            <a:r>
              <a:rPr lang="en-US" b="1" dirty="0"/>
              <a:t> </a:t>
            </a:r>
          </a:p>
          <a:p>
            <a:r>
              <a:rPr lang="en-US" dirty="0"/>
              <a:t>Hardware Security Module (HSMs)</a:t>
            </a:r>
          </a:p>
        </p:txBody>
      </p:sp>
    </p:spTree>
    <p:extLst>
      <p:ext uri="{BB962C8B-B14F-4D97-AF65-F5344CB8AC3E}">
        <p14:creationId xmlns:p14="http://schemas.microsoft.com/office/powerpoint/2010/main" val="8756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sz="2000" dirty="0">
                <a:solidFill>
                  <a:schemeClr val="tx1"/>
                </a:solidFill>
              </a:rPr>
              <a:t>firmware virtualization of logical partitions (LPARs)</a:t>
            </a:r>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Firmware ensures separation of running systems/VM’s on the same physical machine.</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849394" y="1067888"/>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5753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br>
              <a:rPr lang="en-US" dirty="0"/>
            </a:br>
            <a:r>
              <a:rPr lang="en-US" dirty="0"/>
              <a:t>IBM Cloud IKS + </a:t>
            </a:r>
            <a:r>
              <a:rPr lang="en-US" dirty="0" err="1"/>
              <a:t>Sysdig</a:t>
            </a:r>
            <a:r>
              <a:rPr lang="en-US" dirty="0"/>
              <a:t> alerts</a:t>
            </a:r>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IBM Secure Service Container </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Takes workload isolation to next level!</a:t>
            </a:r>
          </a:p>
        </p:txBody>
      </p:sp>
      <p:pic>
        <p:nvPicPr>
          <p:cNvPr id="10" name="Content Placeholder 9">
            <a:extLst>
              <a:ext uri="{FF2B5EF4-FFF2-40B4-BE49-F238E27FC236}">
                <a16:creationId xmlns:a16="http://schemas.microsoft.com/office/drawing/2014/main" id="{9F4F715B-5198-4246-B695-12091CF264A8}"/>
              </a:ext>
            </a:extLst>
          </p:cNvPr>
          <p:cNvPicPr>
            <a:picLocks noGrp="1" noChangeAspect="1"/>
          </p:cNvPicPr>
          <p:nvPr>
            <p:ph sz="quarter" idx="15"/>
          </p:nvPr>
        </p:nvPicPr>
        <p:blipFill>
          <a:blip r:embed="rId3"/>
          <a:stretch>
            <a:fillRect/>
          </a:stretch>
        </p:blipFill>
        <p:spPr>
          <a:xfrm>
            <a:off x="9956800" y="1003300"/>
            <a:ext cx="1422400" cy="1422400"/>
          </a:xfrm>
        </p:spPr>
      </p:pic>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Isolated tenants – Calico </a:t>
            </a:r>
          </a:p>
          <a:p>
            <a:endParaRPr lang="en-US" dirty="0"/>
          </a:p>
          <a:p>
            <a:r>
              <a:rPr lang="en-US" dirty="0"/>
              <a:t>Kubernetes Cluster + Isolation befits of Mainframe hardware</a:t>
            </a:r>
          </a:p>
        </p:txBody>
      </p:sp>
      <p:pic>
        <p:nvPicPr>
          <p:cNvPr id="12" name="Picture 11">
            <a:extLst>
              <a:ext uri="{FF2B5EF4-FFF2-40B4-BE49-F238E27FC236}">
                <a16:creationId xmlns:a16="http://schemas.microsoft.com/office/drawing/2014/main" id="{87DD7714-2F0C-E54A-B8FF-67A5BEECA852}"/>
              </a:ext>
            </a:extLst>
          </p:cNvPr>
          <p:cNvPicPr>
            <a:picLocks noChangeAspect="1"/>
          </p:cNvPicPr>
          <p:nvPr/>
        </p:nvPicPr>
        <p:blipFill>
          <a:blip r:embed="rId4"/>
          <a:stretch>
            <a:fillRect/>
          </a:stretch>
        </p:blipFill>
        <p:spPr>
          <a:xfrm>
            <a:off x="7837714" y="4337184"/>
            <a:ext cx="4277178" cy="2420336"/>
          </a:xfrm>
          <a:prstGeom prst="rect">
            <a:avLst/>
          </a:prstGeom>
        </p:spPr>
      </p:pic>
    </p:spTree>
    <p:extLst>
      <p:ext uri="{BB962C8B-B14F-4D97-AF65-F5344CB8AC3E}">
        <p14:creationId xmlns:p14="http://schemas.microsoft.com/office/powerpoint/2010/main" val="9649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br>
              <a:rPr lang="en-US" sz="5867" dirty="0">
                <a:solidFill>
                  <a:schemeClr val="bg1"/>
                </a:solidFill>
                <a:latin typeface="IBM Plex Sans" charset="0"/>
              </a:rPr>
            </a:br>
            <a:r>
              <a:rPr lang="en-US" sz="5867" dirty="0">
                <a:solidFill>
                  <a:schemeClr val="bg1"/>
                </a:solidFill>
                <a:latin typeface="IBM Plex Sans" charset="0"/>
              </a:rPr>
              <a:t>       </a:t>
            </a: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445871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p:txBody>
          <a:bodyPr/>
          <a:lstStyle/>
          <a:p>
            <a:r>
              <a:rPr lang="en-US" b="1" dirty="0">
                <a:solidFill>
                  <a:schemeClr val="bg1"/>
                </a:solidFill>
              </a:rPr>
              <a:t>Private Data Collections</a:t>
            </a:r>
          </a:p>
          <a:p>
            <a:r>
              <a:rPr lang="en-US" b="1" u="sng" dirty="0" err="1">
                <a:solidFill>
                  <a:schemeClr val="bg1"/>
                </a:solidFill>
              </a:rPr>
              <a:t>SideDB</a:t>
            </a:r>
            <a:endParaRPr lang="en-US" b="1" u="sng" dirty="0">
              <a:solidFill>
                <a:schemeClr val="bg1"/>
              </a:solidFill>
            </a:endParaRP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3" name="Content Placeholder 2">
            <a:extLst>
              <a:ext uri="{FF2B5EF4-FFF2-40B4-BE49-F238E27FC236}">
                <a16:creationId xmlns:a16="http://schemas.microsoft.com/office/drawing/2014/main" id="{5805C008-7051-FE4A-A1D7-144883FEEDF9}"/>
              </a:ext>
            </a:extLst>
          </p:cNvPr>
          <p:cNvSpPr>
            <a:spLocks noGrp="1"/>
          </p:cNvSpPr>
          <p:nvPr>
            <p:ph sz="quarter" idx="18"/>
          </p:nvPr>
        </p:nvSpPr>
        <p:spPr/>
        <p:txBody>
          <a:bodyPr/>
          <a:lstStyle/>
          <a:p>
            <a:r>
              <a:rPr lang="en-US" dirty="0"/>
              <a:t>portion of the data private</a:t>
            </a:r>
            <a:endParaRPr lang="en-US" kern="0" dirty="0">
              <a:solidFill>
                <a:schemeClr val="accent1"/>
              </a:solidFill>
              <a:latin typeface="Arial"/>
              <a:cs typeface="Arial"/>
              <a:sym typeface="Arial"/>
            </a:endParaRPr>
          </a:p>
          <a:p>
            <a:endParaRPr lang="en-US" dirty="0"/>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6147C28C-19B8-8447-8A56-AA7D22BB8F1D}"/>
              </a:ext>
            </a:extLst>
          </p:cNvPr>
          <p:cNvSpPr>
            <a:spLocks noGrp="1"/>
          </p:cNvSpPr>
          <p:nvPr>
            <p:ph sz="quarter" idx="15"/>
          </p:nvPr>
        </p:nvSpPr>
        <p:spPr>
          <a:xfrm>
            <a:off x="6095997" y="0"/>
            <a:ext cx="6096003" cy="3429000"/>
          </a:xfrm>
        </p:spPr>
        <p:txBody>
          <a:bodyPr/>
          <a:lstStyle/>
          <a:p>
            <a:r>
              <a:rPr lang="en-US" dirty="0"/>
              <a:t>Channels?</a:t>
            </a:r>
            <a:endParaRPr lang="en-US" kern="0" dirty="0">
              <a:solidFill>
                <a:schemeClr val="accent1"/>
              </a:solidFill>
              <a:latin typeface="Arial"/>
              <a:cs typeface="Arial"/>
              <a:sym typeface="Arial"/>
            </a:endParaRPr>
          </a:p>
          <a:p>
            <a:r>
              <a:rPr lang="en-US" dirty="0"/>
              <a:t>administrative overhead</a:t>
            </a:r>
            <a:endParaRPr lang="en-US" dirty="0">
              <a:solidFill>
                <a:schemeClr val="accent1"/>
              </a:solidFill>
            </a:endParaRPr>
          </a:p>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p:txBody>
          <a:bodyPr/>
          <a:lstStyle/>
          <a:p>
            <a:r>
              <a:rPr lang="en-US" sz="3733" dirty="0"/>
              <a:t>Private Data</a:t>
            </a:r>
          </a:p>
        </p:txBody>
      </p:sp>
    </p:spTree>
    <p:extLst>
      <p:ext uri="{BB962C8B-B14F-4D97-AF65-F5344CB8AC3E}">
        <p14:creationId xmlns:p14="http://schemas.microsoft.com/office/powerpoint/2010/main" val="190552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              Hyperledger Fabric </a:t>
            </a:r>
            <a:r>
              <a:rPr lang="en-US" sz="6000" dirty="0"/>
              <a:t>discussion about </a:t>
            </a:r>
            <a:r>
              <a:rPr lang="en-US" sz="6000" dirty="0">
                <a:solidFill>
                  <a:schemeClr val="accent3"/>
                </a:solidFill>
                <a:latin typeface="IBM Plex Sans" charset="0"/>
              </a:rPr>
              <a:t>Trust</a:t>
            </a:r>
            <a:br>
              <a:rPr lang="en-US" sz="6000" dirty="0">
                <a:solidFill>
                  <a:schemeClr val="accent3"/>
                </a:solidFill>
                <a:latin typeface="IBM Plex Sans" charset="0"/>
              </a:rPr>
            </a:b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private data collection</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5" name="Picture 4">
            <a:extLst>
              <a:ext uri="{FF2B5EF4-FFF2-40B4-BE49-F238E27FC236}">
                <a16:creationId xmlns:a16="http://schemas.microsoft.com/office/drawing/2014/main" id="{65D06C5C-2A32-514D-84AE-1323792BF139}"/>
              </a:ext>
            </a:extLst>
          </p:cNvPr>
          <p:cNvPicPr>
            <a:picLocks noChangeAspect="1"/>
          </p:cNvPicPr>
          <p:nvPr/>
        </p:nvPicPr>
        <p:blipFill>
          <a:blip r:embed="rId3"/>
          <a:stretch>
            <a:fillRect/>
          </a:stretch>
        </p:blipFill>
        <p:spPr>
          <a:xfrm>
            <a:off x="1419726" y="1046062"/>
            <a:ext cx="9906000" cy="5572125"/>
          </a:xfrm>
          <a:prstGeom prst="rect">
            <a:avLst/>
          </a:prstGeom>
        </p:spPr>
      </p:pic>
    </p:spTree>
    <p:extLst>
      <p:ext uri="{BB962C8B-B14F-4D97-AF65-F5344CB8AC3E}">
        <p14:creationId xmlns:p14="http://schemas.microsoft.com/office/powerpoint/2010/main" val="1857072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21</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752599" y="776223"/>
            <a:ext cx="9546771" cy="5527941"/>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23</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24</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650274" y="1213084"/>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25</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a:blip r:embed="rId3"/>
          <a:stretch>
            <a:fillRect/>
          </a:stretch>
        </p:blipFill>
        <p:spPr>
          <a:xfrm>
            <a:off x="2374900" y="1219200"/>
            <a:ext cx="7442200" cy="44196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2343150" y="1206500"/>
            <a:ext cx="7505700" cy="444500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2381250" y="1219200"/>
            <a:ext cx="7429500" cy="441960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28</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2355850" y="1206500"/>
            <a:ext cx="7480300" cy="44450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29</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2393950" y="1263650"/>
            <a:ext cx="7404100" cy="433070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7" y="2055421"/>
            <a:ext cx="9264991" cy="3720195"/>
          </a:xfrm>
        </p:spPr>
        <p:txBody>
          <a:bodyPr anchor="ctr" anchorCtr="0"/>
          <a:lstStyle/>
          <a:p>
            <a:r>
              <a:rPr lang="en-US" sz="4000" dirty="0">
                <a:solidFill>
                  <a:schemeClr val="accent3"/>
                </a:solidFill>
                <a:latin typeface="IBM Plex Sans" charset="0"/>
                <a:hlinkClick r:id="rId3"/>
              </a:rPr>
              <a:t>https://github.com/Grant-Steinfeld/hlf-private-data</a:t>
            </a: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br>
              <a:rPr lang="en-US" sz="4000" dirty="0">
                <a:solidFill>
                  <a:schemeClr val="accent3"/>
                </a:solidFill>
                <a:latin typeface="IBM Plex Sans" charset="0"/>
              </a:rPr>
            </a:br>
            <a:r>
              <a:rPr lang="en-US" sz="4000" dirty="0">
                <a:solidFill>
                  <a:schemeClr val="accent3"/>
                </a:solidFill>
                <a:latin typeface="IBM Plex Sans" charset="0"/>
              </a:rPr>
              <a:t>                                   </a:t>
            </a:r>
            <a:r>
              <a:rPr lang="en-US" sz="4000" dirty="0">
                <a:solidFill>
                  <a:schemeClr val="accent3"/>
                </a:solidFill>
                <a:latin typeface="IBM Plex Sans" charset="0"/>
                <a:hlinkClick r:id="rId4"/>
              </a:rPr>
              <a:t>https://bit.ly/2xf0PvK</a:t>
            </a:r>
            <a:br>
              <a:rPr lang="en-US" sz="4000" dirty="0">
                <a:solidFill>
                  <a:schemeClr val="accent3"/>
                </a:solidFill>
                <a:latin typeface="IBM Plex Sans" charset="0"/>
              </a:rPr>
            </a:b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3</a:t>
            </a:fld>
            <a:endParaRPr lang="en-US"/>
          </a:p>
        </p:txBody>
      </p:sp>
      <p:pic>
        <p:nvPicPr>
          <p:cNvPr id="5" name="Picture 4">
            <a:extLst>
              <a:ext uri="{FF2B5EF4-FFF2-40B4-BE49-F238E27FC236}">
                <a16:creationId xmlns:a16="http://schemas.microsoft.com/office/drawing/2014/main" id="{9C73C574-C14F-D542-B3A3-9E5D0E355410}"/>
              </a:ext>
            </a:extLst>
          </p:cNvPr>
          <p:cNvPicPr>
            <a:picLocks noChangeAspect="1"/>
          </p:cNvPicPr>
          <p:nvPr/>
        </p:nvPicPr>
        <p:blipFill>
          <a:blip r:embed="rId5"/>
          <a:stretch>
            <a:fillRect/>
          </a:stretch>
        </p:blipFill>
        <p:spPr>
          <a:xfrm>
            <a:off x="3994727" y="1506476"/>
            <a:ext cx="2477325" cy="2477325"/>
          </a:xfrm>
          <a:prstGeom prst="rect">
            <a:avLst/>
          </a:prstGeom>
        </p:spPr>
      </p:pic>
    </p:spTree>
    <p:extLst>
      <p:ext uri="{BB962C8B-B14F-4D97-AF65-F5344CB8AC3E}">
        <p14:creationId xmlns:p14="http://schemas.microsoft.com/office/powerpoint/2010/main" val="3657527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DEMO PRIVATE DATA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30</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5014451" y="2558039"/>
            <a:ext cx="1667797" cy="1741921"/>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7D0-DCDF-D94F-B0B2-29A2E8518800}"/>
              </a:ext>
            </a:extLst>
          </p:cNvPr>
          <p:cNvSpPr>
            <a:spLocks noGrp="1"/>
          </p:cNvSpPr>
          <p:nvPr>
            <p:ph type="title"/>
          </p:nvPr>
        </p:nvSpPr>
        <p:spPr/>
        <p:txBody>
          <a:bodyPr/>
          <a:lstStyle/>
          <a:p>
            <a:r>
              <a:rPr lang="en-US" dirty="0"/>
              <a:t>CA &amp; MSP</a:t>
            </a:r>
          </a:p>
        </p:txBody>
      </p:sp>
      <p:sp>
        <p:nvSpPr>
          <p:cNvPr id="3" name="Slide Number Placeholder 2">
            <a:extLst>
              <a:ext uri="{FF2B5EF4-FFF2-40B4-BE49-F238E27FC236}">
                <a16:creationId xmlns:a16="http://schemas.microsoft.com/office/drawing/2014/main" id="{815135B7-7960-7447-98EF-ADDFC51B54C7}"/>
              </a:ext>
            </a:extLst>
          </p:cNvPr>
          <p:cNvSpPr>
            <a:spLocks noGrp="1"/>
          </p:cNvSpPr>
          <p:nvPr>
            <p:ph type="sldNum" sz="quarter" idx="10"/>
          </p:nvPr>
        </p:nvSpPr>
        <p:spPr/>
        <p:txBody>
          <a:bodyPr/>
          <a:lstStyle/>
          <a:p>
            <a:fld id="{3FD999D4-B456-9943-89B7-30D56181CE18}" type="slidenum">
              <a:rPr lang="en-US" smtClean="0"/>
              <a:t>31</a:t>
            </a:fld>
            <a:endParaRPr lang="en-US"/>
          </a:p>
        </p:txBody>
      </p:sp>
      <p:pic>
        <p:nvPicPr>
          <p:cNvPr id="5" name="Picture 4">
            <a:extLst>
              <a:ext uri="{FF2B5EF4-FFF2-40B4-BE49-F238E27FC236}">
                <a16:creationId xmlns:a16="http://schemas.microsoft.com/office/drawing/2014/main" id="{B53F16FB-9826-894C-B171-9C4C20042898}"/>
              </a:ext>
            </a:extLst>
          </p:cNvPr>
          <p:cNvPicPr>
            <a:picLocks noChangeAspect="1"/>
          </p:cNvPicPr>
          <p:nvPr/>
        </p:nvPicPr>
        <p:blipFill>
          <a:blip r:embed="rId3"/>
          <a:stretch>
            <a:fillRect/>
          </a:stretch>
        </p:blipFill>
        <p:spPr>
          <a:xfrm>
            <a:off x="837126" y="771503"/>
            <a:ext cx="10294327" cy="6086497"/>
          </a:xfrm>
          <a:prstGeom prst="rect">
            <a:avLst/>
          </a:prstGeom>
        </p:spPr>
      </p:pic>
    </p:spTree>
    <p:extLst>
      <p:ext uri="{BB962C8B-B14F-4D97-AF65-F5344CB8AC3E}">
        <p14:creationId xmlns:p14="http://schemas.microsoft.com/office/powerpoint/2010/main" val="204158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18CBA-074A-5C4E-A567-E5D7DC1E142B}"/>
              </a:ext>
            </a:extLst>
          </p:cNvPr>
          <p:cNvSpPr>
            <a:spLocks noGrp="1"/>
          </p:cNvSpPr>
          <p:nvPr>
            <p:ph type="sldNum" sz="quarter" idx="10"/>
          </p:nvPr>
        </p:nvSpPr>
        <p:spPr/>
        <p:txBody>
          <a:bodyPr/>
          <a:lstStyle/>
          <a:p>
            <a:fld id="{3FD999D4-B456-9943-89B7-30D56181CE18}" type="slidenum">
              <a:rPr lang="en-US" smtClean="0"/>
              <a:t>32</a:t>
            </a:fld>
            <a:endParaRPr lang="en-US"/>
          </a:p>
        </p:txBody>
      </p:sp>
      <p:sp>
        <p:nvSpPr>
          <p:cNvPr id="3" name="Text Placeholder 2">
            <a:extLst>
              <a:ext uri="{FF2B5EF4-FFF2-40B4-BE49-F238E27FC236}">
                <a16:creationId xmlns:a16="http://schemas.microsoft.com/office/drawing/2014/main" id="{DA538282-1B9F-3644-AD8F-40BF747338AD}"/>
              </a:ext>
            </a:extLst>
          </p:cNvPr>
          <p:cNvSpPr>
            <a:spLocks noGrp="1"/>
          </p:cNvSpPr>
          <p:nvPr>
            <p:ph type="body" sz="quarter" idx="12"/>
          </p:nvPr>
        </p:nvSpPr>
        <p:spPr>
          <a:xfrm>
            <a:off x="304799" y="256033"/>
            <a:ext cx="11118761" cy="5878660"/>
          </a:xfrm>
        </p:spPr>
        <p:txBody>
          <a:bodyPr/>
          <a:lstStyle/>
          <a:p>
            <a:r>
              <a:rPr lang="en-US" dirty="0"/>
              <a:t>Summary</a:t>
            </a:r>
          </a:p>
          <a:p>
            <a:endParaRPr lang="en-US" dirty="0"/>
          </a:p>
          <a:p>
            <a:r>
              <a:rPr lang="en-US" dirty="0"/>
              <a:t>Anti-fragile - over time hardens + Open Source</a:t>
            </a:r>
          </a:p>
        </p:txBody>
      </p:sp>
    </p:spTree>
    <p:extLst>
      <p:ext uri="{BB962C8B-B14F-4D97-AF65-F5344CB8AC3E}">
        <p14:creationId xmlns:p14="http://schemas.microsoft.com/office/powerpoint/2010/main" val="120011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p:txBody>
          <a:bodyPr/>
          <a:lstStyle/>
          <a:p>
            <a:r>
              <a:rPr lang="en-US" b="1" dirty="0"/>
              <a:t>Signup for IBM Cloud</a:t>
            </a:r>
          </a:p>
          <a:p>
            <a:endParaRPr lang="en-US" dirty="0"/>
          </a:p>
          <a:p>
            <a:r>
              <a:rPr lang="en-US" dirty="0">
                <a:hlinkClick r:id="rId3"/>
              </a:rPr>
              <a:t>https://ibm.biz/BdzzcG</a:t>
            </a:r>
            <a:r>
              <a:rPr lang="en-US" dirty="0"/>
              <a:t> ( 06/24/2019 only!)</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p:txBody>
          <a:bodyPr/>
          <a:lstStyle/>
          <a:p>
            <a:r>
              <a:rPr lang="en-US"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801979" y="1359568"/>
            <a:ext cx="8390021" cy="2069431"/>
          </a:xfrm>
        </p:spPr>
        <p:txBody>
          <a:bodyPr/>
          <a:lstStyle/>
          <a:p>
            <a:r>
              <a:rPr lang="en-US"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801980" y="0"/>
            <a:ext cx="8390020" cy="1359568"/>
          </a:xfrm>
        </p:spPr>
        <p:txBody>
          <a:bodyPr/>
          <a:lstStyle/>
          <a:p>
            <a:r>
              <a:rPr lang="en-US"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1" y="-1"/>
            <a:ext cx="3801980" cy="3429001"/>
          </a:xfrm>
        </p:spPr>
        <p:txBody>
          <a:bodyPr/>
          <a:lstStyle/>
          <a:p>
            <a:r>
              <a:rPr lang="en-US" dirty="0"/>
              <a:t>Thank you</a:t>
            </a:r>
          </a:p>
        </p:txBody>
      </p:sp>
    </p:spTree>
    <p:extLst>
      <p:ext uri="{BB962C8B-B14F-4D97-AF65-F5344CB8AC3E}">
        <p14:creationId xmlns:p14="http://schemas.microsoft.com/office/powerpoint/2010/main" val="1422083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34</a:t>
            </a:fld>
            <a:endParaRPr lang="en-US"/>
          </a:p>
        </p:txBody>
      </p:sp>
      <p:sp>
        <p:nvSpPr>
          <p:cNvPr id="3" name="TextBox 2">
            <a:extLst>
              <a:ext uri="{FF2B5EF4-FFF2-40B4-BE49-F238E27FC236}">
                <a16:creationId xmlns:a16="http://schemas.microsoft.com/office/drawing/2014/main" id="{D43846DD-8270-2745-A229-989521C702CF}"/>
              </a:ext>
            </a:extLst>
          </p:cNvPr>
          <p:cNvSpPr txBox="1"/>
          <p:nvPr/>
        </p:nvSpPr>
        <p:spPr>
          <a:xfrm>
            <a:off x="653143" y="640080"/>
            <a:ext cx="2069797" cy="369332"/>
          </a:xfrm>
          <a:prstGeom prst="rect">
            <a:avLst/>
          </a:prstGeom>
          <a:noFill/>
        </p:spPr>
        <p:txBody>
          <a:bodyPr wrap="none" rtlCol="0">
            <a:spAutoFit/>
          </a:bodyPr>
          <a:lstStyle/>
          <a:p>
            <a:r>
              <a:rPr lang="en-US" dirty="0"/>
              <a:t>Useful references </a:t>
            </a:r>
          </a:p>
        </p:txBody>
      </p:sp>
      <p:sp>
        <p:nvSpPr>
          <p:cNvPr id="4" name="TextBox 3">
            <a:extLst>
              <a:ext uri="{FF2B5EF4-FFF2-40B4-BE49-F238E27FC236}">
                <a16:creationId xmlns:a16="http://schemas.microsoft.com/office/drawing/2014/main" id="{43D5134C-917B-6B4D-8D6D-30593DD7AF61}"/>
              </a:ext>
            </a:extLst>
          </p:cNvPr>
          <p:cNvSpPr txBox="1"/>
          <p:nvPr/>
        </p:nvSpPr>
        <p:spPr>
          <a:xfrm>
            <a:off x="1110343" y="1448434"/>
            <a:ext cx="9509760" cy="5078313"/>
          </a:xfrm>
          <a:prstGeom prst="rect">
            <a:avLst/>
          </a:prstGeom>
          <a:noFill/>
        </p:spPr>
        <p:txBody>
          <a:bodyPr wrap="square" rtlCol="0">
            <a:spAutoFit/>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r>
              <a:rPr lang="en-US" dirty="0">
                <a:solidFill>
                  <a:schemeClr val="bg1"/>
                </a:solidFill>
                <a:hlinkClick r:id="rId2"/>
              </a:rPr>
              <a:t>https://hyperledger-fabric.readthedocs.io/en/release-1.4/private_data_tutorial.html</a:t>
            </a:r>
            <a:br>
              <a:rPr lang="en-US" dirty="0">
                <a:solidFill>
                  <a:schemeClr val="bg1"/>
                </a:solidFill>
              </a:rPr>
            </a:br>
            <a:br>
              <a:rPr lang="en-US" dirty="0">
                <a:solidFill>
                  <a:schemeClr val="bg1"/>
                </a:solidFill>
              </a:rPr>
            </a:br>
            <a:r>
              <a:rPr lang="en-US" dirty="0">
                <a:solidFill>
                  <a:schemeClr val="bg1"/>
                </a:solidFill>
              </a:rPr>
              <a:t>IBM Code Pattern Medical Data using IBM Cloud IBPv2</a:t>
            </a:r>
            <a:br>
              <a:rPr lang="en-US" dirty="0">
                <a:solidFill>
                  <a:schemeClr val="bg1"/>
                </a:solidFill>
              </a:rPr>
            </a:br>
            <a:r>
              <a:rPr lang="en-US" dirty="0">
                <a:solidFill>
                  <a:schemeClr val="bg1"/>
                </a:solidFill>
                <a:hlinkClick r:id="rId3"/>
              </a:rPr>
              <a:t>https://developer.ibm.com/patterns/storing-private-data-off-chain-using-blockchain-think-healthcare-use-case</a:t>
            </a:r>
            <a:endParaRPr lang="en-US" dirty="0"/>
          </a:p>
          <a:p>
            <a:endParaRPr lang="en-US" u="sng" dirty="0">
              <a:hlinkClick r:id="rId4">
                <a:extLst>
                  <a:ext uri="{A12FA001-AC4F-418D-AE19-62706E023703}">
                    <ahyp:hlinkClr xmlns:ahyp="http://schemas.microsoft.com/office/drawing/2018/hyperlinkcolor" val="tx"/>
                  </a:ext>
                </a:extLst>
              </a:hlinkClick>
            </a:endParaRPr>
          </a:p>
          <a:p>
            <a:r>
              <a:rPr lang="en-US" u="sng" dirty="0">
                <a:hlinkClick r:id="rId4">
                  <a:extLst>
                    <a:ext uri="{A12FA001-AC4F-418D-AE19-62706E023703}">
                      <ahyp:hlinkClr xmlns:ahyp="http://schemas.microsoft.com/office/drawing/2018/hyperlinkcolor" val="tx"/>
                    </a:ext>
                  </a:extLst>
                </a:hlinkClick>
              </a:rPr>
              <a:t>LinuxONE for dummies</a:t>
            </a:r>
          </a:p>
          <a:p>
            <a:r>
              <a:rPr lang="en-US" dirty="0">
                <a:solidFill>
                  <a:schemeClr val="accent2"/>
                </a:solidFill>
                <a:hlinkClick r:id="rId4">
                  <a:extLst>
                    <a:ext uri="{A12FA001-AC4F-418D-AE19-62706E023703}">
                      <ahyp:hlinkClr xmlns:ahyp="http://schemas.microsoft.com/office/drawing/2018/hyperlinkcolor" val="tx"/>
                    </a:ext>
                  </a:extLst>
                </a:hlinkClick>
              </a:rPr>
              <a:t>https://www.ibm.com/downloads/cas/LBOVYYJJ</a:t>
            </a:r>
          </a:p>
          <a:p>
            <a:endParaRPr lang="en-US" u="sng" dirty="0"/>
          </a:p>
          <a:p>
            <a:r>
              <a:rPr lang="en-US" u="sng" dirty="0"/>
              <a:t>Hyperledger Fabric Security Audits</a:t>
            </a:r>
            <a:endParaRPr lang="en-US" dirty="0"/>
          </a:p>
          <a:p>
            <a:r>
              <a:rPr lang="en-US" dirty="0">
                <a:hlinkClick r:id="rId5"/>
              </a:rPr>
              <a:t>https://wiki.hyperledger.org/display/fabric/Audits</a:t>
            </a:r>
            <a:endParaRPr lang="en-US" dirty="0"/>
          </a:p>
          <a:p>
            <a:r>
              <a:rPr lang="en-US" dirty="0">
                <a:hlinkClick r:id="rId6"/>
              </a:rPr>
              <a:t>https://www.hyperledger.org/blog/2018/02/07/hyperledger-fabric-1-0-release-process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27336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35</a:t>
            </a:fld>
            <a:endParaRPr lang="en-US"/>
          </a:p>
        </p:txBody>
      </p:sp>
      <p:pic>
        <p:nvPicPr>
          <p:cNvPr id="3" name="Picture 2">
            <a:extLst>
              <a:ext uri="{FF2B5EF4-FFF2-40B4-BE49-F238E27FC236}">
                <a16:creationId xmlns:a16="http://schemas.microsoft.com/office/drawing/2014/main" id="{5E9A64C7-6F64-A840-ADCC-1553B107E90F}"/>
              </a:ext>
            </a:extLst>
          </p:cNvPr>
          <p:cNvPicPr>
            <a:picLocks noChangeAspect="1"/>
          </p:cNvPicPr>
          <p:nvPr/>
        </p:nvPicPr>
        <p:blipFill>
          <a:blip r:embed="rId3"/>
          <a:stretch>
            <a:fillRect/>
          </a:stretch>
        </p:blipFill>
        <p:spPr>
          <a:xfrm>
            <a:off x="4517996" y="2424552"/>
            <a:ext cx="2975334" cy="1331293"/>
          </a:xfrm>
          <a:prstGeom prst="rect">
            <a:avLst/>
          </a:prstGeom>
        </p:spPr>
      </p:pic>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p:txBody>
          <a:bodyPr/>
          <a:lstStyle/>
          <a:p>
            <a:r>
              <a:rPr lang="en-US" dirty="0"/>
              <a:t>VECTORS OF CONCERN</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7773907" y="1498600"/>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605170" y="1498600"/>
            <a:ext cx="1765300" cy="1651000"/>
          </a:xfrm>
          <a:prstGeom prst="rect">
            <a:avLst/>
          </a:prstGeom>
        </p:spPr>
      </p:pic>
    </p:spTree>
    <p:extLst>
      <p:ext uri="{BB962C8B-B14F-4D97-AF65-F5344CB8AC3E}">
        <p14:creationId xmlns:p14="http://schemas.microsoft.com/office/powerpoint/2010/main" val="395874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289968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6</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Tree>
    <p:extLst>
      <p:ext uri="{BB962C8B-B14F-4D97-AF65-F5344CB8AC3E}">
        <p14:creationId xmlns:p14="http://schemas.microsoft.com/office/powerpoint/2010/main" val="300044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B92-6BEF-D242-A4DC-1C8B9FEB44E9}"/>
              </a:ext>
            </a:extLst>
          </p:cNvPr>
          <p:cNvSpPr>
            <a:spLocks noGrp="1"/>
          </p:cNvSpPr>
          <p:nvPr>
            <p:ph type="title"/>
          </p:nvPr>
        </p:nvSpPr>
        <p:spPr>
          <a:xfrm>
            <a:off x="304799" y="268225"/>
            <a:ext cx="11118761" cy="5128023"/>
          </a:xfrm>
        </p:spPr>
        <p:txBody>
          <a:bodyPr/>
          <a:lstStyle/>
          <a:p>
            <a:r>
              <a:rPr lang="en-US" b="1" i="1" dirty="0">
                <a:solidFill>
                  <a:schemeClr val="bg1"/>
                </a:solidFill>
              </a:rPr>
              <a:t>“</a:t>
            </a:r>
            <a:r>
              <a:rPr lang="en-US" b="1" i="1" dirty="0" err="1">
                <a:solidFill>
                  <a:schemeClr val="bg1"/>
                </a:solidFill>
              </a:rPr>
              <a:t>Nettitude</a:t>
            </a:r>
            <a:r>
              <a:rPr lang="en-US" b="1" i="1" dirty="0">
                <a:solidFill>
                  <a:schemeClr val="bg1"/>
                </a:solidFill>
              </a:rPr>
              <a:t> is delighted to have had the opportunity to work with The Linux Foundation to assess the security of their Hyperledger Fabric blockchain software. This was an exciting and timely piece of work, in a field which </a:t>
            </a:r>
            <a:r>
              <a:rPr lang="en-US" b="1" i="1" dirty="0" err="1">
                <a:solidFill>
                  <a:schemeClr val="bg1"/>
                </a:solidFill>
              </a:rPr>
              <a:t>Nettitude</a:t>
            </a:r>
            <a:r>
              <a:rPr lang="en-US" b="1" i="1" dirty="0">
                <a:solidFill>
                  <a:schemeClr val="bg1"/>
                </a:solidFill>
              </a:rPr>
              <a:t> had already identified as one of our security research priorities.”</a:t>
            </a: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347E7F44-8FF6-8F46-8053-81C547E54400}"/>
              </a:ext>
            </a:extLst>
          </p:cNvPr>
          <p:cNvSpPr>
            <a:spLocks noGrp="1"/>
          </p:cNvSpPr>
          <p:nvPr>
            <p:ph type="sldNum" sz="quarter" idx="10"/>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63587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8</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9" name="Oval 18">
            <a:extLst>
              <a:ext uri="{FF2B5EF4-FFF2-40B4-BE49-F238E27FC236}">
                <a16:creationId xmlns:a16="http://schemas.microsoft.com/office/drawing/2014/main" id="{523A86D1-DE22-FC47-A058-481E444D7DF6}"/>
              </a:ext>
            </a:extLst>
          </p:cNvPr>
          <p:cNvSpPr/>
          <p:nvPr/>
        </p:nvSpPr>
        <p:spPr>
          <a:xfrm>
            <a:off x="3233285" y="1523769"/>
            <a:ext cx="4596035" cy="3800640"/>
          </a:xfrm>
          <a:prstGeom prst="ellipse">
            <a:avLst/>
          </a:prstGeom>
          <a:ln w="63500">
            <a:solidFill>
              <a:schemeClr val="bg2">
                <a:lumMod val="95000"/>
              </a:schemeClr>
            </a:solidFill>
            <a:prstDash val="dash"/>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2" name="Shape 238">
            <a:extLst>
              <a:ext uri="{FF2B5EF4-FFF2-40B4-BE49-F238E27FC236}">
                <a16:creationId xmlns:a16="http://schemas.microsoft.com/office/drawing/2014/main" id="{8279AE43-0512-1F4D-BEA3-B46866D8D4AF}"/>
              </a:ext>
            </a:extLst>
          </p:cNvPr>
          <p:cNvSpPr txBox="1"/>
          <p:nvPr/>
        </p:nvSpPr>
        <p:spPr>
          <a:xfrm>
            <a:off x="4283914" y="2954383"/>
            <a:ext cx="2752889" cy="696619"/>
          </a:xfrm>
          <a:prstGeom prst="rect">
            <a:avLst/>
          </a:prstGeom>
          <a:solidFill>
            <a:schemeClr val="bg2">
              <a:alpha val="70000"/>
            </a:schemeClr>
          </a:solidFill>
          <a:ln>
            <a:noFill/>
          </a:ln>
        </p:spPr>
        <p:txBody>
          <a:bodyPr wrap="square" lIns="0" tIns="0" rIns="0" bIns="0" anchor="ctr" anchorCtr="0">
            <a:noAutofit/>
          </a:bodyPr>
          <a:lstStyle/>
          <a:p>
            <a:pPr algn="ctr" defTabSz="1219140">
              <a:buClr>
                <a:srgbClr val="FFFFFF"/>
              </a:buClr>
            </a:pPr>
            <a:r>
              <a:rPr lang="en" sz="1867" b="1" dirty="0">
                <a:ea typeface="Source Sans Pro"/>
                <a:cs typeface="Source Sans Pro"/>
                <a:sym typeface="Source Sans Pro"/>
              </a:rPr>
              <a:t>Utopia HLF</a:t>
            </a:r>
          </a:p>
        </p:txBody>
      </p:sp>
    </p:spTree>
    <p:extLst>
      <p:ext uri="{BB962C8B-B14F-4D97-AF65-F5344CB8AC3E}">
        <p14:creationId xmlns:p14="http://schemas.microsoft.com/office/powerpoint/2010/main" val="425817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a:t>Before Blockchain  Centralized Architectures</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4101736" y="3749040"/>
            <a:ext cx="4820195" cy="2265971"/>
          </a:xfrm>
          <a:prstGeom prst="roundRect">
            <a:avLst/>
          </a:prstGeom>
          <a:solidFill>
            <a:schemeClr val="accent1"/>
          </a:solidFill>
        </p:spPr>
        <p:txBody>
          <a:bodyPr wrap="square" lIns="0" tIns="0" rIns="0" bIns="0" rtlCol="0" anchor="ctr">
            <a:noAutofit/>
          </a:bodyPr>
          <a:lstStyle/>
          <a:p>
            <a:r>
              <a:rPr lang="en-US" sz="2000" dirty="0"/>
              <a:t>security breach of the central authority could be </a:t>
            </a:r>
            <a:r>
              <a:rPr lang="en-US" sz="2000" b="1" dirty="0"/>
              <a:t>catastrophic</a:t>
            </a:r>
            <a:r>
              <a:rPr lang="en-US" sz="2000" dirty="0"/>
              <a:t>, </a:t>
            </a:r>
            <a:r>
              <a:rPr lang="en-US" sz="2000" b="1" dirty="0"/>
              <a:t>risking</a:t>
            </a:r>
            <a:r>
              <a:rPr lang="en-US" sz="2000" dirty="0"/>
              <a:t> the financial underpinning of the </a:t>
            </a:r>
            <a:r>
              <a:rPr lang="en-US" sz="2000" b="1" dirty="0"/>
              <a:t>market-</a:t>
            </a:r>
            <a:r>
              <a:rPr lang="en-US" sz="2000" dirty="0"/>
              <a:t> </a:t>
            </a:r>
            <a:r>
              <a:rPr lang="en-US" sz="2000" b="1" dirty="0"/>
              <a:t>place</a:t>
            </a:r>
            <a:r>
              <a:rPr lang="en-US" sz="2000" dirty="0"/>
              <a:t> and possibly </a:t>
            </a:r>
            <a:r>
              <a:rPr lang="en-US" sz="2000" b="1" dirty="0"/>
              <a:t>destroying</a:t>
            </a:r>
            <a:r>
              <a:rPr lang="en-US" sz="2000" dirty="0"/>
              <a:t> </a:t>
            </a:r>
            <a:r>
              <a:rPr lang="en-US" sz="2000" b="1" dirty="0"/>
              <a:t>trust</a:t>
            </a:r>
            <a:r>
              <a:rPr lang="en-US" sz="2000" dirty="0"/>
              <a:t> in the </a:t>
            </a:r>
            <a:r>
              <a:rPr lang="en-US" sz="2000" b="1" dirty="0"/>
              <a:t>business</a:t>
            </a:r>
            <a:r>
              <a:rPr lang="en-US" sz="2000" dirty="0"/>
              <a:t>.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8309484" y="1778000"/>
            <a:ext cx="1676697" cy="1651000"/>
          </a:xfrm>
          <a:prstGeom prst="rect">
            <a:avLst/>
          </a:prstGeom>
        </p:spPr>
      </p:pic>
    </p:spTree>
    <p:extLst>
      <p:ext uri="{BB962C8B-B14F-4D97-AF65-F5344CB8AC3E}">
        <p14:creationId xmlns:p14="http://schemas.microsoft.com/office/powerpoint/2010/main" val="3141866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13885</TotalTime>
  <Words>2167</Words>
  <Application>Microsoft Macintosh PowerPoint</Application>
  <PresentationFormat>Widescreen</PresentationFormat>
  <Paragraphs>320</Paragraphs>
  <Slides>35</Slides>
  <Notes>30</Notes>
  <HiddenSlides>4</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35</vt:i4>
      </vt:variant>
    </vt:vector>
  </HeadingPairs>
  <TitlesOfParts>
    <vt:vector size="41" baseType="lpstr">
      <vt:lpstr>Arial</vt:lpstr>
      <vt:lpstr>Calibri</vt:lpstr>
      <vt:lpstr>IBM Plex Sans</vt:lpstr>
      <vt:lpstr>blk_background_2017</vt:lpstr>
      <vt:lpstr>1_blk_background_2017</vt:lpstr>
      <vt:lpstr>dk_blu_background_2017</vt:lpstr>
      <vt:lpstr>HYPERLEDGER FABRIC FOR THE ENTERPRISE  Privacy and Security Strategies </vt:lpstr>
      <vt:lpstr>              Hyperledger Fabric discussion about Trust           Security and    Privacy  </vt:lpstr>
      <vt:lpstr>https://github.com/Grant-Steinfeld/hlf-private-data                                         https://bit.ly/2xf0PvK   </vt:lpstr>
      <vt:lpstr>VECTORS OF CONCERN</vt:lpstr>
      <vt:lpstr>Security</vt:lpstr>
      <vt:lpstr>Set theory – Privacy and Security</vt:lpstr>
      <vt:lpstr>“Nettitude is delighted to have had the opportunity to work with The Linux Foundation to assess the security of their Hyperledger Fabric blockchain software. This was an exciting and timely piece of work, in a field which Nettitude had already identified as one of our security research priorities.” </vt:lpstr>
      <vt:lpstr>Set theory – Privacy and Security</vt:lpstr>
      <vt:lpstr>Before Blockchain  Centralized Architectures</vt:lpstr>
      <vt:lpstr>SmartContract - chain code</vt:lpstr>
      <vt:lpstr>Flexibility choices to run Hyperledger Fabric</vt:lpstr>
      <vt:lpstr>LinuxONE Security Enables Blockchain  </vt:lpstr>
      <vt:lpstr>PowerPoint Presentation</vt:lpstr>
      <vt:lpstr>PowerPoint Presentation</vt:lpstr>
      <vt:lpstr>PowerPoint Presentation</vt:lpstr>
      <vt:lpstr>PowerPoint Presentation</vt:lpstr>
      <vt:lpstr>Go language is ported and optimized   for LinuxONE to make these         hardware solutions available for Hyperledger Fabric </vt:lpstr>
      <vt:lpstr>Privacy </vt:lpstr>
      <vt:lpstr>Private Data</vt:lpstr>
      <vt:lpstr>private data collection </vt:lpstr>
      <vt:lpstr>3 steps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DEMO PRIVATE DATA      </vt:lpstr>
      <vt:lpstr>CA &amp; MSP</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126</cp:revision>
  <dcterms:created xsi:type="dcterms:W3CDTF">2018-02-27T17:50:26Z</dcterms:created>
  <dcterms:modified xsi:type="dcterms:W3CDTF">2019-06-25T01:44:41Z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